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9" r:id="rId1"/>
  </p:sldMasterIdLst>
  <p:notesMasterIdLst>
    <p:notesMasterId r:id="rId9"/>
  </p:notesMasterIdLst>
  <p:sldIdLst>
    <p:sldId id="2329" r:id="rId2"/>
    <p:sldId id="4029" r:id="rId3"/>
    <p:sldId id="4036" r:id="rId4"/>
    <p:sldId id="4038" r:id="rId5"/>
    <p:sldId id="4043" r:id="rId6"/>
    <p:sldId id="4044" r:id="rId7"/>
    <p:sldId id="3996" r:id="rId8"/>
  </p:sldIdLst>
  <p:sldSz cx="12192000" cy="6858000"/>
  <p:notesSz cx="6858000" cy="9144000"/>
  <p:embeddedFontLst>
    <p:embeddedFont>
      <p:font typeface="Noto Sans KR Light" panose="020B0300000000000000" pitchFamily="34" charset="-127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oto Sans KR Medium" panose="020B0600000000000000" pitchFamily="34" charset="-127"/>
      <p:regular r:id="rId15"/>
    </p:embeddedFont>
    <p:embeddedFont>
      <p:font typeface="Pretendard" panose="02000503000000020004" pitchFamily="50" charset="-127"/>
      <p:regular r:id="rId16"/>
      <p:bold r:id="rId17"/>
    </p:embeddedFont>
    <p:embeddedFont>
      <p:font typeface="Pretendard ExtraBold" panose="02000903000000020004" pitchFamily="50" charset="-127"/>
      <p:bold r:id="rId18"/>
    </p:embeddedFont>
    <p:embeddedFont>
      <p:font typeface="Pretendard Medium" panose="02000603000000020004" pitchFamily="50" charset="-127"/>
      <p:regular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Black" panose="02000000000000000000" pitchFamily="2" charset="0"/>
      <p:bold r:id="rId24"/>
      <p:boldItalic r:id="rId25"/>
    </p:embeddedFont>
    <p:embeddedFont>
      <p:font typeface="Roboto Light" panose="02000000000000000000" pitchFamily="2" charset="0"/>
      <p:regular r:id="rId26"/>
      <p:italic r:id="rId27"/>
    </p:embeddedFont>
    <p:embeddedFont>
      <p:font typeface="Roboto Medium" panose="02000000000000000000" pitchFamily="2" charset="0"/>
      <p:regular r:id="rId28"/>
      <p:italic r:id="rId29"/>
    </p:embeddedFont>
    <p:embeddedFont>
      <p:font typeface="넥슨 풋볼고딕 L" panose="020B0303000000000000" pitchFamily="50" charset="-127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FF"/>
    <a:srgbClr val="1E0050"/>
    <a:srgbClr val="3A4517"/>
    <a:srgbClr val="384216"/>
    <a:srgbClr val="174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7" autoAdjust="0"/>
    <p:restoredTop sz="90000" autoAdjust="0"/>
  </p:normalViewPr>
  <p:slideViewPr>
    <p:cSldViewPr snapToGrid="0">
      <p:cViewPr varScale="1">
        <p:scale>
          <a:sx n="103" d="100"/>
          <a:sy n="103" d="100"/>
        </p:scale>
        <p:origin x="678" y="102"/>
      </p:cViewPr>
      <p:guideLst>
        <p:guide orient="horz" pos="40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4" d="100"/>
          <a:sy n="114" d="100"/>
        </p:scale>
        <p:origin x="3756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넥슨 풋볼고딕 L" panose="020B0303000000000000" pitchFamily="50" charset="-127"/>
                <a:ea typeface="넥슨 풋볼고딕 L" panose="020B0303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넥슨 풋볼고딕 L" panose="020B0303000000000000" pitchFamily="50" charset="-127"/>
                <a:ea typeface="넥슨 풋볼고딕 L" panose="020B0303000000000000" pitchFamily="50" charset="-127"/>
              </a:defRPr>
            </a:lvl1pPr>
          </a:lstStyle>
          <a:p>
            <a:fld id="{24542D3B-E243-40E7-A8F7-BEF6A31740A3}" type="datetimeFigureOut">
              <a:rPr lang="ko-KR" altLang="en-US" smtClean="0"/>
              <a:pPr/>
              <a:t>2024-01-10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넥슨 풋볼고딕 L" panose="020B0303000000000000" pitchFamily="50" charset="-127"/>
                <a:ea typeface="넥슨 풋볼고딕 L" panose="020B0303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넥슨 풋볼고딕 L" panose="020B0303000000000000" pitchFamily="50" charset="-127"/>
                <a:ea typeface="넥슨 풋볼고딕 L" panose="020B0303000000000000" pitchFamily="50" charset="-127"/>
              </a:defRPr>
            </a:lvl1pPr>
          </a:lstStyle>
          <a:p>
            <a:fld id="{837D2CF7-406A-4368-89C1-C4212AF0FAA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05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넥슨 풋볼고딕 L" panose="020B0303000000000000" pitchFamily="50" charset="-127"/>
        <a:ea typeface="넥슨 풋볼고딕 L" panose="020B0303000000000000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넥슨 풋볼고딕 L" panose="020B0303000000000000" pitchFamily="50" charset="-127"/>
        <a:ea typeface="넥슨 풋볼고딕 L" panose="020B0303000000000000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넥슨 풋볼고딕 L" panose="020B0303000000000000" pitchFamily="50" charset="-127"/>
        <a:ea typeface="넥슨 풋볼고딕 L" panose="020B0303000000000000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넥슨 풋볼고딕 L" panose="020B0303000000000000" pitchFamily="50" charset="-127"/>
        <a:ea typeface="넥슨 풋볼고딕 L" panose="020B0303000000000000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넥슨 풋볼고딕 L" panose="020B0303000000000000" pitchFamily="50" charset="-127"/>
        <a:ea typeface="넥슨 풋볼고딕 L" panose="020B0303000000000000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0420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891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806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393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8513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55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1"/>
          <p:cNvSpPr>
            <a:spLocks noGrp="1"/>
          </p:cNvSpPr>
          <p:nvPr>
            <p:ph type="pic" sz="quarter" idx="32"/>
          </p:nvPr>
        </p:nvSpPr>
        <p:spPr>
          <a:xfrm>
            <a:off x="839760" y="0"/>
            <a:ext cx="11352241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91811" y="5336991"/>
            <a:ext cx="3564164" cy="252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1800" b="0" i="0" spc="3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dirty="0"/>
              <a:t>Presentation template</a:t>
            </a:r>
            <a:endParaRPr lang="ru-RU" dirty="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919809" y="4256996"/>
            <a:ext cx="4896225" cy="862907"/>
          </a:xfrm>
          <a:prstGeom prst="rect">
            <a:avLst/>
          </a:prstGeom>
        </p:spPr>
        <p:txBody>
          <a:bodyPr/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7000" b="0" i="0" kern="1200" baseline="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sz="7000" b="0" i="0" dirty="0">
                <a:latin typeface="Roboto" charset="0"/>
                <a:ea typeface="Roboto" charset="0"/>
                <a:cs typeface="Roboto" charset="0"/>
              </a:rPr>
              <a:t>Name</a:t>
            </a:r>
            <a:endParaRPr lang="ru-RU" sz="7000" b="0" i="0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2533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672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061007"/>
            <a:ext cx="4461989" cy="3995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729013"/>
            <a:ext cx="2095851" cy="323998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977688-07B8-9C4C-8A1C-54057797F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8265A5-19CC-E741-81B9-934547F17E1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99049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039644" y="2205008"/>
            <a:ext cx="3046171" cy="465299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081842" y="4572000"/>
            <a:ext cx="6110159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816034" y="2205005"/>
            <a:ext cx="4317983" cy="176399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3525797" y="2648316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6816034" y="4934316"/>
            <a:ext cx="4317983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491055" y="2570639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50655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4558656"/>
            <a:ext cx="3028709" cy="22993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21239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628295B-ADEA-3B41-BF15-DAAB52D10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AEAB3C7-0D27-3148-83A1-F3B61742616D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030153" y="4558656"/>
            <a:ext cx="3092288" cy="2299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3852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3030153" y="4558653"/>
            <a:ext cx="3092288" cy="2299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2258984"/>
            <a:ext cx="3028709" cy="4599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8"/>
            <a:ext cx="4561307" cy="227265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2641640"/>
            <a:ext cx="2095851" cy="3847371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6115913" y="2258984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572937" y="2641641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5D17C26-CD07-1945-92E4-0E9501D23E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E925BA-335C-7348-9973-F5C618B711DC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0449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6023998" y="2287976"/>
            <a:ext cx="6156519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C815C2-FFD2-0A4D-B8A0-E71E7CB00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9C8089-FD81-9B4F-A65C-63FE8C4EC9E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71567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" y="2287976"/>
            <a:ext cx="2999857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Рисунок 21"/>
          <p:cNvSpPr>
            <a:spLocks noGrp="1"/>
          </p:cNvSpPr>
          <p:nvPr>
            <p:ph type="pic" sz="quarter" idx="38"/>
          </p:nvPr>
        </p:nvSpPr>
        <p:spPr>
          <a:xfrm>
            <a:off x="2999860" y="2287976"/>
            <a:ext cx="3168145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744029" y="2287977"/>
            <a:ext cx="4356200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338123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985" y="2287976"/>
            <a:ext cx="277231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559792" y="2817004"/>
            <a:ext cx="9540439" cy="323998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8"/>
          </p:nvPr>
        </p:nvSpPr>
        <p:spPr>
          <a:xfrm>
            <a:off x="3837683" y="2287976"/>
            <a:ext cx="2781496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Рисунок 21"/>
          <p:cNvSpPr>
            <a:spLocks noGrp="1"/>
          </p:cNvSpPr>
          <p:nvPr>
            <p:ph type="pic" sz="quarter" idx="40"/>
          </p:nvPr>
        </p:nvSpPr>
        <p:spPr>
          <a:xfrm>
            <a:off x="9409858" y="2287976"/>
            <a:ext cx="276313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C81BA1E-7B26-7840-9EF7-83336713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0ABCB-3B95-444F-84D2-78DFECA75470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24777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663916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5"/>
          </p:nvPr>
        </p:nvSpPr>
        <p:spPr>
          <a:xfrm>
            <a:off x="6270785" y="2306614"/>
            <a:ext cx="2567433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8834746" y="2306614"/>
            <a:ext cx="2589500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047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0BA6C90-2AE4-244C-959F-23B3EF63D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75F3BCA-6352-1047-A349-4EEBB339BFF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274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9843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3972732" y="2332783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3972732" y="4562767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9372980" y="2493006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9" hasCustomPrompt="1"/>
          </p:nvPr>
        </p:nvSpPr>
        <p:spPr>
          <a:xfrm>
            <a:off x="9372980" y="4630298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06C4B5D-4619-864E-8531-0858D13C1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C54C2F-4D44-334A-9975-AA174670BE0A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4" name="Рисунок 21">
            <a:extLst>
              <a:ext uri="{FF2B5EF4-FFF2-40B4-BE49-F238E27FC236}">
                <a16:creationId xmlns:a16="http://schemas.microsoft.com/office/drawing/2014/main" id="{E5BB6F40-8487-3442-8783-C2EA7A4111A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57048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>
            <a:extLst>
              <a:ext uri="{FF2B5EF4-FFF2-40B4-BE49-F238E27FC236}">
                <a16:creationId xmlns:a16="http://schemas.microsoft.com/office/drawing/2014/main" id="{07321379-EEA4-2E4E-BD78-84DBE7E19ED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57048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AE1C47D9-CD94-2549-B905-C1D1C086E5A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492019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>
            <a:extLst>
              <a:ext uri="{FF2B5EF4-FFF2-40B4-BE49-F238E27FC236}">
                <a16:creationId xmlns:a16="http://schemas.microsoft.com/office/drawing/2014/main" id="{70A316D7-001F-9249-AC0A-045D90EC859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492019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6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1224492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46" hasCustomPrompt="1"/>
          </p:nvPr>
        </p:nvSpPr>
        <p:spPr>
          <a:xfrm>
            <a:off x="6402779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3813636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8" hasCustomPrompt="1"/>
          </p:nvPr>
        </p:nvSpPr>
        <p:spPr>
          <a:xfrm>
            <a:off x="8991923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1" name="Рисунок 21">
            <a:extLst>
              <a:ext uri="{FF2B5EF4-FFF2-40B4-BE49-F238E27FC236}">
                <a16:creationId xmlns:a16="http://schemas.microsoft.com/office/drawing/2014/main" id="{2B14CA52-82DF-B841-881C-B7DA04792B1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63916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2" name="Рисунок 21">
            <a:extLst>
              <a:ext uri="{FF2B5EF4-FFF2-40B4-BE49-F238E27FC236}">
                <a16:creationId xmlns:a16="http://schemas.microsoft.com/office/drawing/2014/main" id="{23E9E9CE-DE08-5646-B1DA-9A9E4E7A270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70785" y="3572999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3" name="Рисунок 21">
            <a:extLst>
              <a:ext uri="{FF2B5EF4-FFF2-40B4-BE49-F238E27FC236}">
                <a16:creationId xmlns:a16="http://schemas.microsoft.com/office/drawing/2014/main" id="{8BA97521-4C7E-4847-BE21-CE938F84CF9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834746" y="3572999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4" name="Рисунок 21">
            <a:extLst>
              <a:ext uri="{FF2B5EF4-FFF2-40B4-BE49-F238E27FC236}">
                <a16:creationId xmlns:a16="http://schemas.microsoft.com/office/drawing/2014/main" id="{43CD3B86-D01C-4E42-B39A-1CD707DFC6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7047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5" name="Рисунок 21">
            <a:extLst>
              <a:ext uri="{FF2B5EF4-FFF2-40B4-BE49-F238E27FC236}">
                <a16:creationId xmlns:a16="http://schemas.microsoft.com/office/drawing/2014/main" id="{32FCF177-B664-284B-843E-6B43FB3B147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59216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6" name="Рисунок 21">
            <a:extLst>
              <a:ext uri="{FF2B5EF4-FFF2-40B4-BE49-F238E27FC236}">
                <a16:creationId xmlns:a16="http://schemas.microsoft.com/office/drawing/2014/main" id="{37841CBC-D555-1642-A90F-1955CBF9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266086" y="513013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7" name="Рисунок 21">
            <a:extLst>
              <a:ext uri="{FF2B5EF4-FFF2-40B4-BE49-F238E27FC236}">
                <a16:creationId xmlns:a16="http://schemas.microsoft.com/office/drawing/2014/main" id="{C4CAD19E-F952-0741-A971-1728A4A35D8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830046" y="513013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8" name="Рисунок 21">
            <a:extLst>
              <a:ext uri="{FF2B5EF4-FFF2-40B4-BE49-F238E27FC236}">
                <a16:creationId xmlns:a16="http://schemas.microsoft.com/office/drawing/2014/main" id="{9FBAF411-43E3-254F-AA83-4EBBDB76ADC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2348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75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1"/>
          </p:nvPr>
        </p:nvSpPr>
        <p:spPr>
          <a:xfrm>
            <a:off x="6124473" y="4572001"/>
            <a:ext cx="302021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2" name="Рисунок 21"/>
          <p:cNvSpPr>
            <a:spLocks noGrp="1"/>
          </p:cNvSpPr>
          <p:nvPr>
            <p:ph type="pic" sz="quarter" idx="32"/>
          </p:nvPr>
        </p:nvSpPr>
        <p:spPr>
          <a:xfrm>
            <a:off x="9137207" y="4572001"/>
            <a:ext cx="304617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3" name="Рисунок 21"/>
          <p:cNvSpPr>
            <a:spLocks noGrp="1"/>
          </p:cNvSpPr>
          <p:nvPr>
            <p:ph type="pic" sz="quarter" idx="33"/>
          </p:nvPr>
        </p:nvSpPr>
        <p:spPr>
          <a:xfrm>
            <a:off x="-4830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8CE3484-4DF2-7D44-8F15-024680D0CD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59DC4-E779-A840-9CA0-9A7E03005C9B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78203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2291338"/>
            <a:ext cx="3072131" cy="456132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2837" y="2291338"/>
            <a:ext cx="3072131" cy="456666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486177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35165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62294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D6042FF-8AF2-9240-A692-35AECBA16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878B6A-794A-B640-BB23-CD57342EDFB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330274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99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ba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B94CEA0-8D68-496E-9090-C406E40B91E7}"/>
              </a:ext>
            </a:extLst>
          </p:cNvPr>
          <p:cNvSpPr/>
          <p:nvPr userDrawn="1"/>
        </p:nvSpPr>
        <p:spPr>
          <a:xfrm>
            <a:off x="487682" y="457202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1351" dirty="0">
              <a:latin typeface="Roboto" panose="02000000000000000000" pitchFamily="2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C7A6988-0536-4DB2-8B1E-4B47A994A0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7399" y="457202"/>
            <a:ext cx="71069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>
                <a:latin typeface="Roboto" panose="02000000000000000000" pitchFamily="2" charset="0"/>
              </a:defRPr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266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6E2864-4EB0-F44C-84E2-4D409B77E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F3FDC7-6BDC-B947-A5FE-24BBDF06E25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4482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3E5CF9D-94CD-264C-A198-0D44B6997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4C87A8-D177-E149-A931-FACB3CAD2C7F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25103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8647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13947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 flipV="1">
            <a:off x="0" y="0"/>
            <a:ext cx="12192000" cy="2205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4295917" y="2781004"/>
            <a:ext cx="6840315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95917" y="837012"/>
            <a:ext cx="6840315" cy="1223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127772" y="837012"/>
            <a:ext cx="2491555" cy="5194048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5D700-FA55-452F-A7B4-F56036F04B21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넥슨 풋볼고딕 L" panose="020B0303000000000000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8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3033001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915407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3496847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5306120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1953008"/>
            <a:ext cx="4460428" cy="89999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7852481-77C3-FA48-A033-516507B4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FDF5F6-25CB-E342-93E6-93D54848D1C5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8964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2"/>
          </p:nvPr>
        </p:nvSpPr>
        <p:spPr>
          <a:xfrm>
            <a:off x="6908559" y="405015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760993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258300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476099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405015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2583004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3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12192000" cy="220500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647888" y="2781004"/>
            <a:ext cx="7488344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781004"/>
            <a:ext cx="2229887" cy="327598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00FB7-0148-4D2D-BF21-D5E653448BDE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12192000" cy="411299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057984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205006"/>
            <a:ext cx="3957967" cy="133199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3672627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287271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8901913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8A2EF-2B4E-4713-A097-F4CFF55C4CD4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05006"/>
            <a:ext cx="7344339" cy="3851983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37206" y="2205006"/>
            <a:ext cx="3046172" cy="4642316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8C6362-F05E-0643-8241-6D56797AA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1D75FB-7778-8249-8FA6-B16CEF01EB27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18027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171FB1-B2AF-421E-82D6-5659ACF2EED8}"/>
              </a:ext>
            </a:extLst>
          </p:cNvPr>
          <p:cNvSpPr txBox="1"/>
          <p:nvPr userDrawn="1"/>
        </p:nvSpPr>
        <p:spPr>
          <a:xfrm>
            <a:off x="11543971" y="6388371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685" r:id="rId28"/>
    <p:sldLayoutId id="2147483686" r:id="rId29"/>
    <p:sldLayoutId id="2147483687" r:id="rId30"/>
    <p:sldLayoutId id="2147483688" r:id="rId31"/>
  </p:sldLayoutIdLst>
  <p:hf hdr="0" ftr="0" dt="0"/>
  <p:txStyles>
    <p:titleStyle>
      <a:lvl1pPr algn="ctr" defTabSz="1219231" rtl="0" eaLnBrk="1" latinLnBrk="0" hangingPunct="1">
        <a:spcBef>
          <a:spcPct val="0"/>
        </a:spcBef>
        <a:buNone/>
        <a:defRPr sz="5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11" indent="-457211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1" kern="1200">
          <a:solidFill>
            <a:schemeClr val="tx1"/>
          </a:solidFill>
          <a:latin typeface="+mn-lt"/>
          <a:ea typeface="+mn-ea"/>
          <a:cs typeface="+mn-cs"/>
        </a:defRPr>
      </a:lvl1pPr>
      <a:lvl2pPr marL="990625" indent="-381009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1" kern="1200">
          <a:solidFill>
            <a:schemeClr val="tx1"/>
          </a:solidFill>
          <a:latin typeface="+mn-lt"/>
          <a:ea typeface="+mn-ea"/>
          <a:cs typeface="+mn-cs"/>
        </a:defRPr>
      </a:lvl2pPr>
      <a:lvl3pPr marL="1524038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53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1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»"/>
        <a:defRPr sz="2651" kern="1200">
          <a:solidFill>
            <a:schemeClr val="tx1"/>
          </a:solidFill>
          <a:latin typeface="+mn-lt"/>
          <a:ea typeface="+mn-ea"/>
          <a:cs typeface="+mn-cs"/>
        </a:defRPr>
      </a:lvl5pPr>
      <a:lvl6pPr marL="335288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6pPr>
      <a:lvl7pPr marL="3962500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7pPr>
      <a:lvl8pPr marL="457211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8pPr>
      <a:lvl9pPr marL="518172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5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4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6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7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307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92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DFB3F7-7898-2B97-8B60-DAEDEB7CDE6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AF8AA99-599A-B8F1-32DA-4551A70C4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793" r="27301"/>
          <a:stretch/>
        </p:blipFill>
        <p:spPr>
          <a:xfrm rot="10800000" flipH="1">
            <a:off x="0" y="62125"/>
            <a:ext cx="12192000" cy="676161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3C3DE968-EEA3-EB72-7E11-CEF1DD8F5BC9}"/>
              </a:ext>
            </a:extLst>
          </p:cNvPr>
          <p:cNvSpPr/>
          <p:nvPr/>
        </p:nvSpPr>
        <p:spPr>
          <a:xfrm>
            <a:off x="5350506" y="4483860"/>
            <a:ext cx="3796692" cy="3796692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1BC323-47D1-4F47-7CFC-9DF494D55C46}"/>
              </a:ext>
            </a:extLst>
          </p:cNvPr>
          <p:cNvSpPr/>
          <p:nvPr/>
        </p:nvSpPr>
        <p:spPr>
          <a:xfrm>
            <a:off x="6718300" y="1764700"/>
            <a:ext cx="6237199" cy="6237199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8A860F3-DF01-FB7C-B54D-605389D34016}"/>
              </a:ext>
            </a:extLst>
          </p:cNvPr>
          <p:cNvSpPr/>
          <p:nvPr/>
        </p:nvSpPr>
        <p:spPr>
          <a:xfrm>
            <a:off x="2527651" y="3313112"/>
            <a:ext cx="7354042" cy="571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251281">
              <a:lnSpc>
                <a:spcPct val="150000"/>
              </a:lnSpc>
              <a:tabLst>
                <a:tab pos="4855512" algn="l"/>
              </a:tabLst>
            </a:pPr>
            <a:r>
              <a:rPr lang="en-US" altLang="ko-KR" sz="2800" b="1" dirty="0">
                <a:solidFill>
                  <a:srgbClr val="00B0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2023</a:t>
            </a:r>
            <a:r>
              <a:rPr lang="ko-KR" altLang="en-US" sz="2800" b="1" dirty="0">
                <a:solidFill>
                  <a:srgbClr val="00B0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년 업무실적 </a:t>
            </a:r>
            <a:r>
              <a:rPr lang="ko-KR" altLang="en-US" sz="2800" b="1" dirty="0">
                <a:solidFill>
                  <a:schemeClr val="bg1">
                    <a:lumMod val="5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및</a:t>
            </a:r>
            <a:r>
              <a:rPr lang="ko-KR" altLang="en-US" sz="2800" b="1" dirty="0">
                <a:solidFill>
                  <a:srgbClr val="00B0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en-US" altLang="ko-KR" sz="2800" b="1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2024</a:t>
            </a:r>
            <a:r>
              <a:rPr lang="ko-KR" altLang="en-US" sz="2800" b="1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년 추진계획</a:t>
            </a:r>
            <a:endParaRPr lang="en-US" altLang="ko-KR" sz="2800" b="1" dirty="0">
              <a:solidFill>
                <a:srgbClr val="00B0F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E898DE-E7C3-576A-4FBE-DE6D76453F92}"/>
              </a:ext>
            </a:extLst>
          </p:cNvPr>
          <p:cNvSpPr/>
          <p:nvPr/>
        </p:nvSpPr>
        <p:spPr>
          <a:xfrm>
            <a:off x="455180" y="6459151"/>
            <a:ext cx="1977786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as of 2024.1.12  I  </a:t>
            </a:r>
            <a:r>
              <a:rPr lang="ko-KR" altLang="en-US" sz="900" b="1" spc="-30" dirty="0" err="1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세이프웨어</a:t>
            </a:r>
            <a:r>
              <a:rPr lang="ko-KR" altLang="en-US" sz="900" b="1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   </a:t>
            </a:r>
            <a:r>
              <a:rPr lang="en-US" altLang="ko-KR" sz="900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900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900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SW</a:t>
            </a:r>
            <a:r>
              <a:rPr lang="ko-KR" altLang="en-US" sz="900" spc="-3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개발실</a:t>
            </a:r>
            <a:endParaRPr lang="en-US" altLang="ko-KR" sz="900" spc="-30" dirty="0">
              <a:solidFill>
                <a:schemeClr val="bg1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48DD86-4216-04EF-B7B0-28D99A56F31A}"/>
              </a:ext>
            </a:extLst>
          </p:cNvPr>
          <p:cNvSpPr/>
          <p:nvPr/>
        </p:nvSpPr>
        <p:spPr>
          <a:xfrm>
            <a:off x="1920311" y="1412930"/>
            <a:ext cx="3244478" cy="2308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latinLnBrk="0"/>
            <a:r>
              <a:rPr lang="en-US" altLang="ko-KR" sz="15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Advancing Technology for Humanity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93985AB-526F-29C1-955F-86FB6A1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6900" r="27301" b="1844"/>
          <a:stretch/>
        </p:blipFill>
        <p:spPr>
          <a:xfrm rot="10800000" flipH="1">
            <a:off x="1" y="-1"/>
            <a:ext cx="12192000" cy="921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366B78-3EAD-51C6-5DE4-85B591E2D9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2" y="1156022"/>
            <a:ext cx="3244478" cy="164277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710D60-9A82-78B3-F92F-FE47CFA5AF6D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1CEDD0D-0876-662B-5259-002B70B9DC05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4997186E-514D-B29E-CEA4-D31FCBE74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C9C2990-1CFB-08ED-B928-BC901A215D8C}"/>
              </a:ext>
            </a:extLst>
          </p:cNvPr>
          <p:cNvSpPr txBox="1"/>
          <p:nvPr/>
        </p:nvSpPr>
        <p:spPr>
          <a:xfrm>
            <a:off x="1823101" y="730159"/>
            <a:ext cx="2435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kern="0" spc="-5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산학</a:t>
            </a:r>
            <a:r>
              <a:rPr lang="ko-KR" altLang="en-US" sz="1800" b="1" kern="0" spc="-50" dirty="0">
                <a:solidFill>
                  <a:schemeClr val="bg1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협력 오픈 이노베이션 </a:t>
            </a:r>
            <a:endParaRPr lang="ko-KR" altLang="en-US" sz="1800" kern="0" spc="0" dirty="0">
              <a:solidFill>
                <a:schemeClr val="bg1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97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4.375E-6 0.00972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629954"/>
            <a:ext cx="540628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실적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추락  검출 알고리즘 최적화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709125" y="1351060"/>
            <a:ext cx="7828384" cy="181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충돌 동반 추락 검출</a:t>
            </a:r>
            <a:endParaRPr lang="en-US" altLang="ko-KR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83540" marR="0" indent="-383540" algn="just" fontAlgn="base" latinLnBrk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ko-KR" sz="2400" kern="0" spc="0" dirty="0" err="1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Roll⋅Pitch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보상 </a:t>
            </a:r>
            <a:endParaRPr lang="en-US" altLang="ko-KR" sz="2400" kern="0" spc="0" dirty="0">
              <a:solidFill>
                <a:srgbClr val="000000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83540" marR="0" indent="-383540" algn="just" fontAlgn="base" latinLnBrk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디바이스 동작 오류 점검 및 로깅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DB87DE6-89C5-4145-A9D4-468AB2186F59}"/>
              </a:ext>
            </a:extLst>
          </p:cNvPr>
          <p:cNvSpPr/>
          <p:nvPr/>
        </p:nvSpPr>
        <p:spPr>
          <a:xfrm>
            <a:off x="517308" y="3590887"/>
            <a:ext cx="5581656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실적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노인낙상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검출 알고리즘 개발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2CBFD0-FA56-4522-9C86-04283AE9B279}"/>
              </a:ext>
            </a:extLst>
          </p:cNvPr>
          <p:cNvSpPr txBox="1"/>
          <p:nvPr/>
        </p:nvSpPr>
        <p:spPr>
          <a:xfrm>
            <a:off x="777550" y="4328420"/>
            <a:ext cx="5411084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연세대 검출 기술 활용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endParaRPr lang="en-US" altLang="ko-KR" sz="2400" kern="0" spc="0" dirty="0">
              <a:solidFill>
                <a:srgbClr val="000000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83540" marR="0" indent="-383540" algn="just" fontAlgn="base" latinLnBrk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400" kern="0" dirty="0" err="1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임계값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⋅</a:t>
            </a:r>
            <a:r>
              <a:rPr lang="ko-KR" altLang="en-US" sz="2400" kern="0" spc="0" dirty="0" err="1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머신러닝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혼합형</a:t>
            </a:r>
            <a:endParaRPr lang="en-US" altLang="ko-KR" sz="2400" kern="0" spc="0" dirty="0">
              <a:solidFill>
                <a:srgbClr val="000000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algn="just" fontAlgn="base" latinLnBrk="1">
              <a:lnSpc>
                <a:spcPct val="150000"/>
              </a:lnSpc>
              <a:spcBef>
                <a:spcPts val="500"/>
              </a:spcBef>
            </a:pPr>
            <a:r>
              <a:rPr lang="ko-KR" altLang="en-US" sz="24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⇒ </a:t>
            </a:r>
            <a:r>
              <a:rPr lang="ko-KR" altLang="en-US" sz="2400" dirty="0" err="1">
                <a:solidFill>
                  <a:srgbClr val="0000FF"/>
                </a:solidFill>
                <a:latin typeface="+mj-ea"/>
                <a:ea typeface="+mj-ea"/>
              </a:rPr>
              <a:t>머신러닝</a:t>
            </a:r>
            <a:r>
              <a:rPr lang="ko-KR" altLang="en-US" sz="2400" dirty="0">
                <a:solidFill>
                  <a:srgbClr val="0000FF"/>
                </a:solidFill>
                <a:latin typeface="+mj-ea"/>
                <a:ea typeface="+mj-ea"/>
              </a:rPr>
              <a:t> 알고리즘 독자 개발 역량 확보</a:t>
            </a:r>
          </a:p>
        </p:txBody>
      </p:sp>
      <p:graphicFrame>
        <p:nvGraphicFramePr>
          <p:cNvPr id="9" name="표 11">
            <a:extLst>
              <a:ext uri="{FF2B5EF4-FFF2-40B4-BE49-F238E27FC236}">
                <a16:creationId xmlns:a16="http://schemas.microsoft.com/office/drawing/2014/main" id="{F1FDE89B-9A0E-4FB5-A58D-6C590774B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39542"/>
              </p:ext>
            </p:extLst>
          </p:nvPr>
        </p:nvGraphicFramePr>
        <p:xfrm>
          <a:off x="6096000" y="4328420"/>
          <a:ext cx="5326076" cy="1723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519">
                  <a:extLst>
                    <a:ext uri="{9D8B030D-6E8A-4147-A177-3AD203B41FA5}">
                      <a16:colId xmlns:a16="http://schemas.microsoft.com/office/drawing/2014/main" val="2680733763"/>
                    </a:ext>
                  </a:extLst>
                </a:gridCol>
                <a:gridCol w="1331519">
                  <a:extLst>
                    <a:ext uri="{9D8B030D-6E8A-4147-A177-3AD203B41FA5}">
                      <a16:colId xmlns:a16="http://schemas.microsoft.com/office/drawing/2014/main" val="1323178435"/>
                    </a:ext>
                  </a:extLst>
                </a:gridCol>
                <a:gridCol w="1331519">
                  <a:extLst>
                    <a:ext uri="{9D8B030D-6E8A-4147-A177-3AD203B41FA5}">
                      <a16:colId xmlns:a16="http://schemas.microsoft.com/office/drawing/2014/main" val="1591730383"/>
                    </a:ext>
                  </a:extLst>
                </a:gridCol>
                <a:gridCol w="1331519">
                  <a:extLst>
                    <a:ext uri="{9D8B030D-6E8A-4147-A177-3AD203B41FA5}">
                      <a16:colId xmlns:a16="http://schemas.microsoft.com/office/drawing/2014/main" val="1084873457"/>
                    </a:ext>
                  </a:extLst>
                </a:gridCol>
              </a:tblGrid>
              <a:tr h="3448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정확도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민감도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특이도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7726047"/>
                  </a:ext>
                </a:extLst>
              </a:tr>
              <a:tr h="4425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latin typeface="+mn-ea"/>
                          <a:ea typeface="+mn-ea"/>
                        </a:rPr>
                        <a:t>혼합형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99.23%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98.57%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942758"/>
                  </a:ext>
                </a:extLst>
              </a:tr>
              <a:tr h="4425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머신러닝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98.80%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98.34%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99.19%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009935"/>
                  </a:ext>
                </a:extLst>
              </a:tr>
              <a:tr h="4425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err="1">
                          <a:latin typeface="+mn-ea"/>
                          <a:ea typeface="+mn-ea"/>
                        </a:rPr>
                        <a:t>임계값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96.37%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93.22%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ea"/>
                          <a:ea typeface="+mn-ea"/>
                        </a:rPr>
                        <a:t>99.08%</a:t>
                      </a:r>
                      <a:endParaRPr lang="ko-KR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57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0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629954"/>
            <a:ext cx="4880823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실적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영유아 펌웨어 기능 개선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709124" y="1519018"/>
            <a:ext cx="8663475" cy="942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펌웨어 성능 안정화</a:t>
            </a:r>
            <a:endParaRPr lang="en-US" altLang="ko-KR" sz="24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움직임 데이터 산출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⋅ 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전송</a:t>
            </a:r>
            <a:endParaRPr lang="en-US" altLang="ko-KR" sz="24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6E2E9D-305A-47E9-80C2-A2B813CDECD9}"/>
              </a:ext>
            </a:extLst>
          </p:cNvPr>
          <p:cNvSpPr txBox="1"/>
          <p:nvPr/>
        </p:nvSpPr>
        <p:spPr>
          <a:xfrm>
            <a:off x="774443" y="5514395"/>
            <a:ext cx="7940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⇒ </a:t>
            </a:r>
            <a:r>
              <a:rPr lang="ko-KR" altLang="en-US" sz="2400" dirty="0">
                <a:solidFill>
                  <a:srgbClr val="0000FF"/>
                </a:solidFill>
                <a:latin typeface="+mj-ea"/>
                <a:ea typeface="+mj-ea"/>
              </a:rPr>
              <a:t>스마트폰 어플리케이션 독자 개발 역량 진일보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6CB1AAF-B00F-4631-B452-FB178616E4E4}"/>
              </a:ext>
            </a:extLst>
          </p:cNvPr>
          <p:cNvSpPr/>
          <p:nvPr/>
        </p:nvSpPr>
        <p:spPr>
          <a:xfrm>
            <a:off x="364908" y="3152251"/>
            <a:ext cx="5494133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실적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스마트폰 어플리케이션 개발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E205A1-5765-4E8B-86DC-3E9D363E98E6}"/>
              </a:ext>
            </a:extLst>
          </p:cNvPr>
          <p:cNvSpPr txBox="1"/>
          <p:nvPr/>
        </p:nvSpPr>
        <p:spPr>
          <a:xfrm>
            <a:off x="777548" y="3925038"/>
            <a:ext cx="8663475" cy="1385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C3 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관리자 앱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안드로이드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플러터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기반 영유아 사용자 앱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안드로이드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/iOS, 80%)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C3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사용자 앱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안드로이드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/iOS)</a:t>
            </a:r>
          </a:p>
        </p:txBody>
      </p:sp>
    </p:spTree>
    <p:extLst>
      <p:ext uri="{BB962C8B-B14F-4D97-AF65-F5344CB8AC3E}">
        <p14:creationId xmlns:p14="http://schemas.microsoft.com/office/powerpoint/2010/main" val="124728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760588"/>
            <a:ext cx="838466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계획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노인낙상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검출 알고리즘 최적화 및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펌웨어 개발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709124" y="1752292"/>
            <a:ext cx="8663475" cy="3675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신규 센서보드용 펌웨어 초도 개발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(1~2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신규 펌웨어 성능 실험 및 최적화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(3~4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검출 알고리즘 최적화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(2~5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검출 알고리즘 성능 측정 및 보완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(6~9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사용자 앱 개발 및 낙상사고 통보체계 구축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(2~8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394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4575" y="-355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629954"/>
            <a:ext cx="6403997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계획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C3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성능 개선 및 제품 다양화 지원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FD833D-A445-4573-BC9F-E83E7482EC04}"/>
              </a:ext>
            </a:extLst>
          </p:cNvPr>
          <p:cNvSpPr txBox="1"/>
          <p:nvPr/>
        </p:nvSpPr>
        <p:spPr>
          <a:xfrm>
            <a:off x="709125" y="1340565"/>
            <a:ext cx="7828384" cy="1690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검출 알고리즘 </a:t>
            </a: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임계값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최적화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(1~2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센서 정상 탑재여부 검출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(2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하네스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일체형 및 경량화 제품용 펌웨어 개발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일정 조율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  <a:endParaRPr lang="en-US" altLang="ko-KR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B84231C-A382-4C64-9E3C-7CDACE1D002D}"/>
              </a:ext>
            </a:extLst>
          </p:cNvPr>
          <p:cNvSpPr/>
          <p:nvPr/>
        </p:nvSpPr>
        <p:spPr>
          <a:xfrm>
            <a:off x="364908" y="3420270"/>
            <a:ext cx="6807954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계획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전동 </a:t>
            </a:r>
            <a:r>
              <a:rPr lang="ko-KR" altLang="en-US" sz="3200" spc="-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킥보드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전도 검출 알고리즘 개발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39BA09-B38B-4B96-B50A-63DB45854CCA}"/>
              </a:ext>
            </a:extLst>
          </p:cNvPr>
          <p:cNvSpPr txBox="1"/>
          <p:nvPr/>
        </p:nvSpPr>
        <p:spPr>
          <a:xfrm>
            <a:off x="709125" y="4157378"/>
            <a:ext cx="7828384" cy="224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데이터셋 분석 및 </a:t>
            </a: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라벨링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(5~6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머신러닝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추론모델 개발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(7~9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임계값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기반 검출 알고리즘 개발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(7~9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혼합형 검출 알고리즘 개발 및 최적화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(10~12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  <a:endParaRPr lang="en-US" altLang="ko-KR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960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629954"/>
            <a:ext cx="8007567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계획</a:t>
            </a:r>
            <a:r>
              <a:rPr lang="en-US" altLang="ko-KR" sz="3200" spc="-30" dirty="0">
                <a:solidFill>
                  <a:schemeClr val="bg1">
                    <a:lumMod val="8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바이크 전도 검출 기초 연구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FD833D-A445-4573-BC9F-E83E7482EC04}"/>
              </a:ext>
            </a:extLst>
          </p:cNvPr>
          <p:cNvSpPr txBox="1"/>
          <p:nvPr/>
        </p:nvSpPr>
        <p:spPr>
          <a:xfrm>
            <a:off x="709125" y="1397715"/>
            <a:ext cx="9074666" cy="145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바이크 속도 계산 방안 검토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(9~11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라이더 이탈 검출 방안 검토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(10~12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월</a:t>
            </a:r>
            <a:r>
              <a:rPr lang="en-US" altLang="ko-KR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FA463E-38F2-4238-9C8F-C2EF9AA52D8E}"/>
              </a:ext>
            </a:extLst>
          </p:cNvPr>
          <p:cNvSpPr txBox="1"/>
          <p:nvPr/>
        </p:nvSpPr>
        <p:spPr>
          <a:xfrm>
            <a:off x="774443" y="3180770"/>
            <a:ext cx="7940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⇒ </a:t>
            </a:r>
            <a:r>
              <a:rPr lang="ko-KR" altLang="en-US" sz="2400" dirty="0">
                <a:solidFill>
                  <a:srgbClr val="0000FF"/>
                </a:solidFill>
                <a:latin typeface="+mj-ea"/>
                <a:ea typeface="+mj-ea"/>
              </a:rPr>
              <a:t>바이크 전도 검출 알고리즘 개발방향 도출</a:t>
            </a:r>
          </a:p>
        </p:txBody>
      </p:sp>
    </p:spTree>
    <p:extLst>
      <p:ext uri="{BB962C8B-B14F-4D97-AF65-F5344CB8AC3E}">
        <p14:creationId xmlns:p14="http://schemas.microsoft.com/office/powerpoint/2010/main" val="28911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407F92-ED1B-4F9C-9B98-50E231E852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60" t="2694" r="6827" b="22853"/>
          <a:stretch/>
        </p:blipFill>
        <p:spPr>
          <a:xfrm>
            <a:off x="0" y="-6348"/>
            <a:ext cx="12192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1A29EAF-D22F-5007-D79A-1E3598C91A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56" y="824422"/>
            <a:ext cx="799752" cy="700831"/>
          </a:xfrm>
          <a:prstGeom prst="rect">
            <a:avLst/>
          </a:prstGeom>
          <a:solidFill>
            <a:srgbClr val="0082C8"/>
          </a:solidFill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9EF15CA-7B29-AF76-5A37-7C8F4A1BF5BB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922CC1C-110B-841F-C82E-283584670456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425201A-B5D3-FED3-F2A4-AAEDCA9BB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779D94-F3B9-7157-7B71-730AEBDCF836}"/>
              </a:ext>
            </a:extLst>
          </p:cNvPr>
          <p:cNvSpPr txBox="1"/>
          <p:nvPr/>
        </p:nvSpPr>
        <p:spPr>
          <a:xfrm>
            <a:off x="5129923" y="3099486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감사합니다</a:t>
            </a:r>
            <a:r>
              <a:rPr lang="en-US" altLang="ko-KR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.</a:t>
            </a:r>
            <a:endParaRPr lang="ko-KR" altLang="en-US" sz="3600" dirty="0">
              <a:solidFill>
                <a:schemeClr val="bg1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사용자 지정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499E"/>
      </a:accent1>
      <a:accent2>
        <a:srgbClr val="C0D60C"/>
      </a:accent2>
      <a:accent3>
        <a:srgbClr val="F49100"/>
      </a:accent3>
      <a:accent4>
        <a:srgbClr val="10CF9B"/>
      </a:accent4>
      <a:accent5>
        <a:srgbClr val="009DD9"/>
      </a:accent5>
      <a:accent6>
        <a:srgbClr val="A5C249"/>
      </a:accent6>
      <a:hlink>
        <a:srgbClr val="F49100"/>
      </a:hlink>
      <a:folHlink>
        <a:srgbClr val="85DFD0"/>
      </a:folHlink>
    </a:clrScheme>
    <a:fontScheme name="사용자 지정 2">
      <a:majorFont>
        <a:latin typeface="Rajdhani SemiBold"/>
        <a:ea typeface="넥슨 풋볼고딕 L"/>
        <a:cs typeface=""/>
      </a:majorFont>
      <a:minorFont>
        <a:latin typeface="Roboto Light"/>
        <a:ea typeface="Noto Sans KR Light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2519</TotalTime>
  <Words>323</Words>
  <Application>Microsoft Office PowerPoint</Application>
  <PresentationFormat>와이드스크린</PresentationFormat>
  <Paragraphs>63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21" baseType="lpstr">
      <vt:lpstr>Pretendard Medium</vt:lpstr>
      <vt:lpstr>Arial</vt:lpstr>
      <vt:lpstr>Pretendard</vt:lpstr>
      <vt:lpstr>Wingdings</vt:lpstr>
      <vt:lpstr>넥슨 풋볼고딕 L</vt:lpstr>
      <vt:lpstr>Roboto</vt:lpstr>
      <vt:lpstr>Roboto Medium</vt:lpstr>
      <vt:lpstr>Roboto Light</vt:lpstr>
      <vt:lpstr>Roboto Black</vt:lpstr>
      <vt:lpstr>Noto Sans KR Light</vt:lpstr>
      <vt:lpstr>Noto Sans KR Medium</vt:lpstr>
      <vt:lpstr>Pretendard ExtraBold</vt:lpstr>
      <vt:lpstr>Calibri</vt:lpstr>
      <vt:lpstr>Тема Office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daniel</dc:creator>
  <cp:lastModifiedBy>Bach Goldberg</cp:lastModifiedBy>
  <cp:revision>132</cp:revision>
  <dcterms:created xsi:type="dcterms:W3CDTF">2021-03-22T14:57:48Z</dcterms:created>
  <dcterms:modified xsi:type="dcterms:W3CDTF">2024-01-10T08:39:20Z</dcterms:modified>
</cp:coreProperties>
</file>